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7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legreya Sans Heavy" panose="020B0604020202020204" charset="0"/>
      <p:regular r:id="rId16"/>
    </p:embeddedFont>
    <p:embeddedFont>
      <p:font typeface="Caladea" panose="020B0604020202020204" charset="-94"/>
      <p:regular r:id="rId17"/>
    </p:embeddedFont>
    <p:embeddedFont>
      <p:font typeface="Funtastic" panose="020B0604020202020204" charset="-94"/>
      <p:regular r:id="rId18"/>
    </p:embeddedFont>
    <p:embeddedFont>
      <p:font typeface="Garet" panose="020B0604020202020204" charset="-94"/>
      <p:regular r:id="rId19"/>
    </p:embeddedFont>
    <p:embeddedFont>
      <p:font typeface="Garet Bold" panose="020B0604020202020204" charset="-94"/>
      <p:regular r:id="rId20"/>
    </p:embeddedFont>
    <p:embeddedFont>
      <p:font typeface="HK Modular" panose="020B0604020202020204" charset="-94"/>
      <p:regular r:id="rId21"/>
    </p:embeddedFont>
    <p:embeddedFont>
      <p:font typeface="TT Rounds Condensed" panose="020B0604020202020204" charset="-94"/>
      <p:regular r:id="rId22"/>
    </p:embeddedFont>
    <p:embeddedFont>
      <p:font typeface="TT Rounds Condensed Bold" panose="020B0604020202020204" charset="-9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lancet.com/article/S0140-6736(21)02143-7/fulltex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.tuik.gov.tr/Bulten/Index?p=Yasam-Memnuniyeti-Arastirmasi-2016-24641" TargetMode="External"/><Relationship Id="rId4" Type="http://schemas.openxmlformats.org/officeDocument/2006/relationships/hyperlink" Target="https://psikiyatri.org.tr/halka-yonelik/23/depresy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738408" y="4270846"/>
            <a:ext cx="15520892" cy="79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 Doğal Dİl İşleme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59178" y="5010150"/>
            <a:ext cx="5369644" cy="59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70305" y="1154360"/>
            <a:ext cx="5878116" cy="55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&lt;SERBEST KATEGORİ&gt;</a:t>
            </a:r>
          </a:p>
        </p:txBody>
      </p:sp>
      <p:sp>
        <p:nvSpPr>
          <p:cNvPr id="7" name="Freeform 7"/>
          <p:cNvSpPr/>
          <p:nvPr/>
        </p:nvSpPr>
        <p:spPr>
          <a:xfrm>
            <a:off x="5257800" y="4185121"/>
            <a:ext cx="7086600" cy="7086600"/>
          </a:xfrm>
          <a:custGeom>
            <a:avLst/>
            <a:gdLst/>
            <a:ahLst/>
            <a:cxnLst/>
            <a:rect l="l" t="t" r="r" b="b"/>
            <a:pathLst>
              <a:path w="7086600" h="7086600">
                <a:moveTo>
                  <a:pt x="0" y="0"/>
                </a:moveTo>
                <a:lnTo>
                  <a:pt x="7086600" y="0"/>
                </a:lnTo>
                <a:lnTo>
                  <a:pt x="7086600" y="7086600"/>
                </a:lnTo>
                <a:lnTo>
                  <a:pt x="0" y="708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29" y="-30843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620000" y="519369"/>
            <a:ext cx="3327611" cy="64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EKİBİMİZ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2461" y="5206219"/>
            <a:ext cx="3534963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2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Halil İbrahim Hatun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2543" y="6900191"/>
            <a:ext cx="3570242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Proje yönetimi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Veri toplama 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Model eğitimi 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Model optimizasyonu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Model Dağıtımı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7077" y="5240428"/>
            <a:ext cx="4596923" cy="52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400" spc="31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Muhammed Ensar Çıtak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08739" y="6564656"/>
            <a:ext cx="3570242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Veri toplama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Veri ayıklama ve analiz 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Veri artırımı 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Model eğitimi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1430" y="5271205"/>
            <a:ext cx="234657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2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Büşra Kurun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3805" y="6601883"/>
            <a:ext cx="4448724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Veri toplama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Veri ayıklama ve analiz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Akademik çalışma araştırması 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Dokümantasyon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25332" y="5358306"/>
            <a:ext cx="2132711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spc="29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Ahmet Akay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83905" y="6780100"/>
            <a:ext cx="3570242" cy="172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Veri toplama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Veri ayıklama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Veri Artırımı</a:t>
            </a:r>
          </a:p>
          <a:p>
            <a:pPr marL="337820" lvl="1" indent="-168910" algn="l">
              <a:lnSpc>
                <a:spcPts val="3359"/>
              </a:lnSpc>
              <a:buFont typeface="Arial"/>
              <a:buChar char="•"/>
            </a:pPr>
            <a:r>
              <a:rPr lang="en-US" sz="2799" spc="26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Dokümantasyon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2983" y="5850749"/>
            <a:ext cx="3351849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Takım Lideri/Yapay Zeka Mühendisi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6813" y="5980521"/>
            <a:ext cx="307980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Veri Bilimci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14816" y="6034806"/>
            <a:ext cx="307980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Veri Bilimci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69538" y="5990134"/>
            <a:ext cx="307980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6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Veri Bilimci</a:t>
            </a:r>
          </a:p>
        </p:txBody>
      </p:sp>
      <p:sp>
        <p:nvSpPr>
          <p:cNvPr id="17" name="Freeform 17" descr="insan yüzü, giyim, kişi, şahıs, portre içeren bir resim  Açıklama otomatik olarak oluşturuldu"/>
          <p:cNvSpPr/>
          <p:nvPr/>
        </p:nvSpPr>
        <p:spPr>
          <a:xfrm>
            <a:off x="13727635" y="1463124"/>
            <a:ext cx="3749174" cy="3755798"/>
          </a:xfrm>
          <a:custGeom>
            <a:avLst/>
            <a:gdLst/>
            <a:ahLst/>
            <a:cxnLst/>
            <a:rect l="l" t="t" r="r" b="b"/>
            <a:pathLst>
              <a:path w="3749174" h="3755798">
                <a:moveTo>
                  <a:pt x="0" y="0"/>
                </a:moveTo>
                <a:lnTo>
                  <a:pt x="3749174" y="0"/>
                </a:lnTo>
                <a:lnTo>
                  <a:pt x="3749174" y="3755798"/>
                </a:lnTo>
                <a:lnTo>
                  <a:pt x="0" y="3755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 descr="insan yüzü, giyim, gülümsemek, gülüş, kişi, şahıs içeren bir resim  Açıklama otomatik olarak oluşturuldu"/>
          <p:cNvSpPr/>
          <p:nvPr/>
        </p:nvSpPr>
        <p:spPr>
          <a:xfrm>
            <a:off x="9465341" y="1521640"/>
            <a:ext cx="3800775" cy="3807491"/>
          </a:xfrm>
          <a:custGeom>
            <a:avLst/>
            <a:gdLst/>
            <a:ahLst/>
            <a:cxnLst/>
            <a:rect l="l" t="t" r="r" b="b"/>
            <a:pathLst>
              <a:path w="3800775" h="3807491">
                <a:moveTo>
                  <a:pt x="0" y="0"/>
                </a:moveTo>
                <a:lnTo>
                  <a:pt x="3800775" y="0"/>
                </a:lnTo>
                <a:lnTo>
                  <a:pt x="3800775" y="3807491"/>
                </a:lnTo>
                <a:lnTo>
                  <a:pt x="0" y="3807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 descr="insan yüzü, kişi, şahıs, portre, insan sakalı içeren bir resim  Açıklama otomatik olarak oluşturuldu"/>
          <p:cNvSpPr/>
          <p:nvPr/>
        </p:nvSpPr>
        <p:spPr>
          <a:xfrm>
            <a:off x="5015169" y="1521640"/>
            <a:ext cx="3807491" cy="3807491"/>
          </a:xfrm>
          <a:custGeom>
            <a:avLst/>
            <a:gdLst/>
            <a:ahLst/>
            <a:cxnLst/>
            <a:rect l="l" t="t" r="r" b="b"/>
            <a:pathLst>
              <a:path w="3807491" h="3807491">
                <a:moveTo>
                  <a:pt x="0" y="0"/>
                </a:moveTo>
                <a:lnTo>
                  <a:pt x="3807491" y="0"/>
                </a:lnTo>
                <a:lnTo>
                  <a:pt x="3807491" y="3807491"/>
                </a:lnTo>
                <a:lnTo>
                  <a:pt x="0" y="3807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 descr="insan yüzü, gözlük, kişi, şahıs, giyim içeren bir resim  Açıklama otomatik olarak oluşturuldu"/>
          <p:cNvSpPr/>
          <p:nvPr/>
        </p:nvSpPr>
        <p:spPr>
          <a:xfrm>
            <a:off x="754019" y="1521640"/>
            <a:ext cx="3638766" cy="3638766"/>
          </a:xfrm>
          <a:custGeom>
            <a:avLst/>
            <a:gdLst/>
            <a:ahLst/>
            <a:cxnLst/>
            <a:rect l="l" t="t" r="r" b="b"/>
            <a:pathLst>
              <a:path w="3638766" h="3638766">
                <a:moveTo>
                  <a:pt x="0" y="0"/>
                </a:moveTo>
                <a:lnTo>
                  <a:pt x="3638766" y="0"/>
                </a:lnTo>
                <a:lnTo>
                  <a:pt x="3638766" y="3638766"/>
                </a:lnTo>
                <a:lnTo>
                  <a:pt x="0" y="3638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061001" y="392624"/>
            <a:ext cx="3937397" cy="64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DEMO VİDEO</a:t>
            </a:r>
          </a:p>
        </p:txBody>
      </p:sp>
      <p:pic>
        <p:nvPicPr>
          <p:cNvPr id="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B7775C87-EA43-81AA-1BAA-F244B2BC0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2199" y="1181100"/>
            <a:ext cx="13335000" cy="7500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416402" y="809625"/>
            <a:ext cx="3861197" cy="67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KAYNAKÇA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2013795"/>
            <a:ext cx="15316200" cy="521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3598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 tooltip="https://www.thelancet.com/article/S0140-6736(21)02143-7/fulltext"/>
              </a:rPr>
              <a:t>https://www.thelancet.com/article/S0140-6736(21)02143-7/fulltext</a:t>
            </a:r>
          </a:p>
          <a:p>
            <a:pPr algn="l">
              <a:lnSpc>
                <a:spcPts val="5038"/>
              </a:lnSpc>
            </a:pPr>
            <a:endParaRPr lang="en-US" sz="3598" u="sng">
              <a:solidFill>
                <a:srgbClr val="0000FF"/>
              </a:solidFill>
              <a:latin typeface="Arial"/>
              <a:ea typeface="Arial"/>
              <a:cs typeface="Arial"/>
              <a:sym typeface="Arial"/>
              <a:hlinkClick r:id="rId3" tooltip="https://www.thelancet.com/article/S0140-6736(21)02143-7/fulltext"/>
            </a:endParaRPr>
          </a:p>
          <a:p>
            <a:pPr algn="l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-US" sz="3598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 tooltip="https://psikiyatri.org.tr/halka-yonelik/23/depresyon"/>
              </a:rPr>
              <a:t>https://psikiyatri.org.tr/halka-yonelik/23/depresyon</a:t>
            </a:r>
          </a:p>
          <a:p>
            <a:pPr algn="l">
              <a:lnSpc>
                <a:spcPts val="5038"/>
              </a:lnSpc>
            </a:pPr>
            <a:endParaRPr lang="en-US" sz="3598" u="sng">
              <a:solidFill>
                <a:srgbClr val="0000FF"/>
              </a:solidFill>
              <a:latin typeface="Arial"/>
              <a:ea typeface="Arial"/>
              <a:cs typeface="Arial"/>
              <a:sym typeface="Arial"/>
              <a:hlinkClick r:id="rId4" tooltip="https://psikiyatri.org.tr/halka-yonelik/23/depresyon"/>
            </a:endParaRPr>
          </a:p>
          <a:p>
            <a:pPr algn="l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lang="en-US" sz="3598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 tooltip="https://data.tuik.gov.tr/Bulten/Index?p=Yasam-Memnuniyeti-Arastirmasi-2016-24641"/>
              </a:rPr>
              <a:t>https://data.tuik.gov.tr/Bulten/Index?p=Yasam-Memnuniyeti-Arastirmasi-2016-24641</a:t>
            </a:r>
          </a:p>
          <a:p>
            <a:pPr algn="l">
              <a:lnSpc>
                <a:spcPts val="5038"/>
              </a:lnSpc>
            </a:pPr>
            <a:endParaRPr lang="en-US" sz="3598" u="sng">
              <a:solidFill>
                <a:srgbClr val="0000FF"/>
              </a:solidFill>
              <a:latin typeface="Arial"/>
              <a:ea typeface="Arial"/>
              <a:cs typeface="Arial"/>
              <a:sym typeface="Arial"/>
              <a:hlinkClick r:id="rId5" tooltip="https://data.tuik.gov.tr/Bulten/Index?p=Yasam-Memnuniyeti-Arastirmasi-2016-24641"/>
            </a:endParaRPr>
          </a:p>
          <a:p>
            <a:pPr algn="l">
              <a:lnSpc>
                <a:spcPts val="5038"/>
              </a:lnSpc>
            </a:pPr>
            <a:endParaRPr lang="en-US" sz="3598" u="sng">
              <a:solidFill>
                <a:srgbClr val="0000FF"/>
              </a:solidFill>
              <a:latin typeface="Arial"/>
              <a:ea typeface="Arial"/>
              <a:cs typeface="Arial"/>
              <a:sym typeface="Arial"/>
              <a:hlinkClick r:id="rId5" tooltip="https://data.tuik.gov.tr/Bulten/Index?p=Yasam-Memnuniyeti-Arastirmasi-2016-24641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23324" y="2879585"/>
            <a:ext cx="16041351" cy="175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8"/>
              </a:lnSpc>
            </a:pPr>
            <a:r>
              <a:rPr lang="en-US" sz="9184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52556" y="5229591"/>
            <a:ext cx="498288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spc="39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Ensar</a:t>
            </a:r>
            <a:r>
              <a:rPr lang="en-US" sz="4199" spc="3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4199" spc="39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Çıtak</a:t>
            </a:r>
            <a:endParaRPr lang="en-US" sz="4199" spc="39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257800" y="4152900"/>
            <a:ext cx="7086600" cy="7086600"/>
          </a:xfrm>
          <a:custGeom>
            <a:avLst/>
            <a:gdLst/>
            <a:ahLst/>
            <a:cxnLst/>
            <a:rect l="l" t="t" r="r" b="b"/>
            <a:pathLst>
              <a:path w="7086600" h="7086600">
                <a:moveTo>
                  <a:pt x="0" y="0"/>
                </a:moveTo>
                <a:lnTo>
                  <a:pt x="7086600" y="0"/>
                </a:lnTo>
                <a:lnTo>
                  <a:pt x="7086600" y="7086600"/>
                </a:lnTo>
                <a:lnTo>
                  <a:pt x="0" y="708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6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981394" y="524409"/>
            <a:ext cx="10325212" cy="64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PROJE TANIMI ve problem</a:t>
            </a:r>
          </a:p>
        </p:txBody>
      </p:sp>
      <p:sp>
        <p:nvSpPr>
          <p:cNvPr id="5" name="Freeform 5"/>
          <p:cNvSpPr/>
          <p:nvPr/>
        </p:nvSpPr>
        <p:spPr>
          <a:xfrm rot="-9059668">
            <a:off x="7719692" y="2620221"/>
            <a:ext cx="2989580" cy="2912122"/>
          </a:xfrm>
          <a:custGeom>
            <a:avLst/>
            <a:gdLst/>
            <a:ahLst/>
            <a:cxnLst/>
            <a:rect l="l" t="t" r="r" b="b"/>
            <a:pathLst>
              <a:path w="2989580" h="2912122">
                <a:moveTo>
                  <a:pt x="0" y="0"/>
                </a:moveTo>
                <a:lnTo>
                  <a:pt x="2989580" y="0"/>
                </a:lnTo>
                <a:lnTo>
                  <a:pt x="2989580" y="2912121"/>
                </a:lnTo>
                <a:lnTo>
                  <a:pt x="0" y="2912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85957">
            <a:off x="4346213" y="1265921"/>
            <a:ext cx="2697381" cy="2627493"/>
          </a:xfrm>
          <a:custGeom>
            <a:avLst/>
            <a:gdLst/>
            <a:ahLst/>
            <a:cxnLst/>
            <a:rect l="l" t="t" r="r" b="b"/>
            <a:pathLst>
              <a:path w="2697381" h="2627493">
                <a:moveTo>
                  <a:pt x="0" y="0"/>
                </a:moveTo>
                <a:lnTo>
                  <a:pt x="2697381" y="0"/>
                </a:lnTo>
                <a:lnTo>
                  <a:pt x="2697381" y="2627493"/>
                </a:lnTo>
                <a:lnTo>
                  <a:pt x="0" y="262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88957">
            <a:off x="8469143" y="5259676"/>
            <a:ext cx="1064026" cy="797052"/>
          </a:xfrm>
          <a:custGeom>
            <a:avLst/>
            <a:gdLst/>
            <a:ahLst/>
            <a:cxnLst/>
            <a:rect l="l" t="t" r="r" b="b"/>
            <a:pathLst>
              <a:path w="1064026" h="797052">
                <a:moveTo>
                  <a:pt x="0" y="0"/>
                </a:moveTo>
                <a:lnTo>
                  <a:pt x="1064026" y="0"/>
                </a:lnTo>
                <a:lnTo>
                  <a:pt x="1064026" y="797052"/>
                </a:lnTo>
                <a:lnTo>
                  <a:pt x="0" y="797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10207" flipH="1" flipV="1">
            <a:off x="10211978" y="2802679"/>
            <a:ext cx="1081696" cy="810288"/>
          </a:xfrm>
          <a:custGeom>
            <a:avLst/>
            <a:gdLst/>
            <a:ahLst/>
            <a:cxnLst/>
            <a:rect l="l" t="t" r="r" b="b"/>
            <a:pathLst>
              <a:path w="1081696" h="810288">
                <a:moveTo>
                  <a:pt x="1081696" y="810289"/>
                </a:moveTo>
                <a:lnTo>
                  <a:pt x="0" y="810289"/>
                </a:lnTo>
                <a:lnTo>
                  <a:pt x="0" y="0"/>
                </a:lnTo>
                <a:lnTo>
                  <a:pt x="1081696" y="0"/>
                </a:lnTo>
                <a:lnTo>
                  <a:pt x="1081696" y="81028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022633" flipH="1" flipV="1">
            <a:off x="7134894" y="2565213"/>
            <a:ext cx="965520" cy="1313632"/>
          </a:xfrm>
          <a:custGeom>
            <a:avLst/>
            <a:gdLst/>
            <a:ahLst/>
            <a:cxnLst/>
            <a:rect l="l" t="t" r="r" b="b"/>
            <a:pathLst>
              <a:path w="965520" h="1313632">
                <a:moveTo>
                  <a:pt x="965520" y="1313632"/>
                </a:moveTo>
                <a:lnTo>
                  <a:pt x="0" y="1313632"/>
                </a:lnTo>
                <a:lnTo>
                  <a:pt x="0" y="0"/>
                </a:lnTo>
                <a:lnTo>
                  <a:pt x="965520" y="0"/>
                </a:lnTo>
                <a:lnTo>
                  <a:pt x="965520" y="131363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7614802" y="2852611"/>
            <a:ext cx="3000275" cy="2639920"/>
          </a:xfrm>
          <a:custGeom>
            <a:avLst/>
            <a:gdLst/>
            <a:ahLst/>
            <a:cxnLst/>
            <a:rect l="l" t="t" r="r" b="b"/>
            <a:pathLst>
              <a:path w="3000275" h="2639920">
                <a:moveTo>
                  <a:pt x="0" y="0"/>
                </a:moveTo>
                <a:lnTo>
                  <a:pt x="3000275" y="0"/>
                </a:lnTo>
                <a:lnTo>
                  <a:pt x="3000275" y="2639921"/>
                </a:lnTo>
                <a:lnTo>
                  <a:pt x="0" y="26399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256251">
            <a:off x="4379181" y="1465905"/>
            <a:ext cx="2809837" cy="2472356"/>
          </a:xfrm>
          <a:custGeom>
            <a:avLst/>
            <a:gdLst/>
            <a:ahLst/>
            <a:cxnLst/>
            <a:rect l="l" t="t" r="r" b="b"/>
            <a:pathLst>
              <a:path w="2809837" h="2472356">
                <a:moveTo>
                  <a:pt x="0" y="0"/>
                </a:moveTo>
                <a:lnTo>
                  <a:pt x="2809837" y="0"/>
                </a:lnTo>
                <a:lnTo>
                  <a:pt x="2809837" y="2472356"/>
                </a:lnTo>
                <a:lnTo>
                  <a:pt x="0" y="24723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425724" y="3822403"/>
            <a:ext cx="3378432" cy="54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841">
                <a:solidFill>
                  <a:srgbClr val="303030"/>
                </a:solidFill>
                <a:latin typeface="Caladea"/>
                <a:ea typeface="Caladea"/>
                <a:cs typeface="Caladea"/>
                <a:sym typeface="Caladea"/>
              </a:rPr>
              <a:t>Türkiye ‘de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81755" y="1811687"/>
            <a:ext cx="2374650" cy="158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Her </a:t>
            </a:r>
            <a:r>
              <a:rPr lang="en-US" sz="2262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5 </a:t>
            </a:r>
            <a:r>
              <a:rPr lang="en-US" sz="2262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kişiden </a:t>
            </a:r>
            <a:r>
              <a:rPr lang="en-US" sz="2262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birinin </a:t>
            </a:r>
            <a:r>
              <a:rPr lang="en-US" sz="2262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psikolojik rahatsızlığı var </a:t>
            </a:r>
          </a:p>
        </p:txBody>
      </p:sp>
      <p:sp>
        <p:nvSpPr>
          <p:cNvPr id="14" name="Freeform 14"/>
          <p:cNvSpPr/>
          <p:nvPr/>
        </p:nvSpPr>
        <p:spPr>
          <a:xfrm rot="1185957">
            <a:off x="7543898" y="6153236"/>
            <a:ext cx="2534241" cy="2468580"/>
          </a:xfrm>
          <a:custGeom>
            <a:avLst/>
            <a:gdLst/>
            <a:ahLst/>
            <a:cxnLst/>
            <a:rect l="l" t="t" r="r" b="b"/>
            <a:pathLst>
              <a:path w="2534241" h="2468580">
                <a:moveTo>
                  <a:pt x="0" y="0"/>
                </a:moveTo>
                <a:lnTo>
                  <a:pt x="2534241" y="0"/>
                </a:lnTo>
                <a:lnTo>
                  <a:pt x="2534241" y="2468580"/>
                </a:lnTo>
                <a:lnTo>
                  <a:pt x="0" y="246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0256251">
            <a:off x="7574872" y="6341125"/>
            <a:ext cx="2639896" cy="2322825"/>
          </a:xfrm>
          <a:custGeom>
            <a:avLst/>
            <a:gdLst/>
            <a:ahLst/>
            <a:cxnLst/>
            <a:rect l="l" t="t" r="r" b="b"/>
            <a:pathLst>
              <a:path w="2639896" h="2322825">
                <a:moveTo>
                  <a:pt x="0" y="0"/>
                </a:moveTo>
                <a:lnTo>
                  <a:pt x="2639896" y="0"/>
                </a:lnTo>
                <a:lnTo>
                  <a:pt x="2639896" y="2322826"/>
                </a:lnTo>
                <a:lnTo>
                  <a:pt x="0" y="2322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779305" y="6919543"/>
            <a:ext cx="2231029" cy="99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1917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Her 5 kişiden birinin psikolojik rahatsızlığı var </a:t>
            </a:r>
          </a:p>
        </p:txBody>
      </p:sp>
      <p:sp>
        <p:nvSpPr>
          <p:cNvPr id="17" name="Freeform 17"/>
          <p:cNvSpPr/>
          <p:nvPr/>
        </p:nvSpPr>
        <p:spPr>
          <a:xfrm rot="10256251">
            <a:off x="7682861" y="6449115"/>
            <a:ext cx="2639896" cy="2322825"/>
          </a:xfrm>
          <a:custGeom>
            <a:avLst/>
            <a:gdLst/>
            <a:ahLst/>
            <a:cxnLst/>
            <a:rect l="l" t="t" r="r" b="b"/>
            <a:pathLst>
              <a:path w="2639896" h="2322825">
                <a:moveTo>
                  <a:pt x="0" y="0"/>
                </a:moveTo>
                <a:lnTo>
                  <a:pt x="2639896" y="0"/>
                </a:lnTo>
                <a:lnTo>
                  <a:pt x="2639896" y="2322825"/>
                </a:lnTo>
                <a:lnTo>
                  <a:pt x="0" y="23228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887295" y="6663690"/>
            <a:ext cx="2231029" cy="14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125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Psikolojik rahatsızlık farkındalığı çok düşük</a:t>
            </a:r>
          </a:p>
        </p:txBody>
      </p:sp>
      <p:sp>
        <p:nvSpPr>
          <p:cNvPr id="19" name="Freeform 19"/>
          <p:cNvSpPr/>
          <p:nvPr/>
        </p:nvSpPr>
        <p:spPr>
          <a:xfrm rot="1185957">
            <a:off x="11390600" y="1494226"/>
            <a:ext cx="2789033" cy="2716770"/>
          </a:xfrm>
          <a:custGeom>
            <a:avLst/>
            <a:gdLst/>
            <a:ahLst/>
            <a:cxnLst/>
            <a:rect l="l" t="t" r="r" b="b"/>
            <a:pathLst>
              <a:path w="2789033" h="2716770">
                <a:moveTo>
                  <a:pt x="0" y="0"/>
                </a:moveTo>
                <a:lnTo>
                  <a:pt x="2789033" y="0"/>
                </a:lnTo>
                <a:lnTo>
                  <a:pt x="2789033" y="2716770"/>
                </a:lnTo>
                <a:lnTo>
                  <a:pt x="0" y="2716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0256251">
            <a:off x="11424688" y="1701006"/>
            <a:ext cx="2905310" cy="2556362"/>
          </a:xfrm>
          <a:custGeom>
            <a:avLst/>
            <a:gdLst/>
            <a:ahLst/>
            <a:cxnLst/>
            <a:rect l="l" t="t" r="r" b="b"/>
            <a:pathLst>
              <a:path w="2905310" h="2556362">
                <a:moveTo>
                  <a:pt x="0" y="0"/>
                </a:moveTo>
                <a:lnTo>
                  <a:pt x="2905310" y="0"/>
                </a:lnTo>
                <a:lnTo>
                  <a:pt x="2905310" y="2556361"/>
                </a:lnTo>
                <a:lnTo>
                  <a:pt x="0" y="255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664856" y="2255373"/>
            <a:ext cx="2455336" cy="190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sz="2197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Farkında olan </a:t>
            </a:r>
            <a:r>
              <a:rPr lang="en-US" sz="2197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10 </a:t>
            </a:r>
            <a:r>
              <a:rPr lang="en-US" sz="2197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kişiden </a:t>
            </a:r>
            <a:r>
              <a:rPr lang="en-US" sz="2197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7</a:t>
            </a:r>
            <a:r>
              <a:rPr lang="en-US" sz="2197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'si psikoloğa gitmiyor</a:t>
            </a:r>
          </a:p>
          <a:p>
            <a:pPr algn="ctr">
              <a:lnSpc>
                <a:spcPts val="3076"/>
              </a:lnSpc>
            </a:pPr>
            <a:endParaRPr lang="en-US" sz="2197">
              <a:solidFill>
                <a:srgbClr val="545454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28" y="0"/>
            <a:ext cx="18252411" cy="10266981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685890" y="3067297"/>
            <a:ext cx="3765987" cy="3765987"/>
          </a:xfrm>
          <a:custGeom>
            <a:avLst/>
            <a:gdLst/>
            <a:ahLst/>
            <a:cxnLst/>
            <a:rect l="l" t="t" r="r" b="b"/>
            <a:pathLst>
              <a:path w="3765987" h="3765987">
                <a:moveTo>
                  <a:pt x="0" y="0"/>
                </a:moveTo>
                <a:lnTo>
                  <a:pt x="3765987" y="0"/>
                </a:lnTo>
                <a:lnTo>
                  <a:pt x="3765987" y="3765987"/>
                </a:lnTo>
                <a:lnTo>
                  <a:pt x="0" y="3765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1002022" y="6823152"/>
            <a:ext cx="1109993" cy="785068"/>
          </a:xfrm>
          <a:custGeom>
            <a:avLst/>
            <a:gdLst/>
            <a:ahLst/>
            <a:cxnLst/>
            <a:rect l="l" t="t" r="r" b="b"/>
            <a:pathLst>
              <a:path w="1109993" h="785068">
                <a:moveTo>
                  <a:pt x="0" y="0"/>
                </a:moveTo>
                <a:lnTo>
                  <a:pt x="1109993" y="0"/>
                </a:lnTo>
                <a:lnTo>
                  <a:pt x="1109993" y="785068"/>
                </a:lnTo>
                <a:lnTo>
                  <a:pt x="0" y="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47442" y="3463411"/>
            <a:ext cx="3185470" cy="3185470"/>
          </a:xfrm>
          <a:custGeom>
            <a:avLst/>
            <a:gdLst/>
            <a:ahLst/>
            <a:cxnLst/>
            <a:rect l="l" t="t" r="r" b="b"/>
            <a:pathLst>
              <a:path w="3185470" h="3185470">
                <a:moveTo>
                  <a:pt x="0" y="0"/>
                </a:moveTo>
                <a:lnTo>
                  <a:pt x="3185470" y="0"/>
                </a:lnTo>
                <a:lnTo>
                  <a:pt x="3185470" y="3185470"/>
                </a:lnTo>
                <a:lnTo>
                  <a:pt x="0" y="3185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7124932" y="6993722"/>
            <a:ext cx="1096156" cy="775281"/>
          </a:xfrm>
          <a:custGeom>
            <a:avLst/>
            <a:gdLst/>
            <a:ahLst/>
            <a:cxnLst/>
            <a:rect l="l" t="t" r="r" b="b"/>
            <a:pathLst>
              <a:path w="1096156" h="775281">
                <a:moveTo>
                  <a:pt x="0" y="0"/>
                </a:moveTo>
                <a:lnTo>
                  <a:pt x="1096156" y="0"/>
                </a:lnTo>
                <a:lnTo>
                  <a:pt x="1096156" y="775281"/>
                </a:lnTo>
                <a:lnTo>
                  <a:pt x="0" y="7752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37322" y="800100"/>
            <a:ext cx="9385511" cy="64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PROJENİN SAĞLADIĞI ÇÖZÜM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38448" y="6994120"/>
            <a:ext cx="462726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Psikolojik farkındalık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28937" y="7173782"/>
            <a:ext cx="373272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Terapi çekincesi</a:t>
            </a:r>
          </a:p>
        </p:txBody>
      </p:sp>
      <p:sp>
        <p:nvSpPr>
          <p:cNvPr id="11" name="Freeform 11"/>
          <p:cNvSpPr/>
          <p:nvPr/>
        </p:nvSpPr>
        <p:spPr>
          <a:xfrm>
            <a:off x="328833" y="2722578"/>
            <a:ext cx="5657190" cy="5464846"/>
          </a:xfrm>
          <a:custGeom>
            <a:avLst/>
            <a:gdLst/>
            <a:ahLst/>
            <a:cxnLst/>
            <a:rect l="l" t="t" r="r" b="b"/>
            <a:pathLst>
              <a:path w="5657190" h="5464846">
                <a:moveTo>
                  <a:pt x="0" y="0"/>
                </a:moveTo>
                <a:lnTo>
                  <a:pt x="5657190" y="0"/>
                </a:lnTo>
                <a:lnTo>
                  <a:pt x="5657190" y="5464846"/>
                </a:lnTo>
                <a:lnTo>
                  <a:pt x="0" y="5464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432221" y="723900"/>
            <a:ext cx="5423558" cy="64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PROJE İŞ AKIŞI</a:t>
            </a:r>
          </a:p>
        </p:txBody>
      </p:sp>
      <p:sp>
        <p:nvSpPr>
          <p:cNvPr id="5" name="Freeform 5"/>
          <p:cNvSpPr/>
          <p:nvPr/>
        </p:nvSpPr>
        <p:spPr>
          <a:xfrm>
            <a:off x="876300" y="1373334"/>
            <a:ext cx="16535400" cy="7398192"/>
          </a:xfrm>
          <a:custGeom>
            <a:avLst/>
            <a:gdLst/>
            <a:ahLst/>
            <a:cxnLst/>
            <a:rect l="l" t="t" r="r" b="b"/>
            <a:pathLst>
              <a:path w="16535400" h="7398192">
                <a:moveTo>
                  <a:pt x="0" y="0"/>
                </a:moveTo>
                <a:lnTo>
                  <a:pt x="16535400" y="0"/>
                </a:lnTo>
                <a:lnTo>
                  <a:pt x="16535400" y="7398192"/>
                </a:lnTo>
                <a:lnTo>
                  <a:pt x="0" y="7398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238721" y="812880"/>
            <a:ext cx="3810558" cy="64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VERİ SETİ</a:t>
            </a:r>
          </a:p>
        </p:txBody>
      </p:sp>
      <p:sp>
        <p:nvSpPr>
          <p:cNvPr id="5" name="Freeform 5" descr="metin, ekran görüntüsü, yazı tipi, diyagram içeren bir resim  Açıklama otomatik olarak oluşturuldu"/>
          <p:cNvSpPr/>
          <p:nvPr/>
        </p:nvSpPr>
        <p:spPr>
          <a:xfrm>
            <a:off x="0" y="1485900"/>
            <a:ext cx="18288000" cy="7315200"/>
          </a:xfrm>
          <a:custGeom>
            <a:avLst/>
            <a:gdLst/>
            <a:ahLst/>
            <a:cxnLst/>
            <a:rect l="l" t="t" r="r" b="b"/>
            <a:pathLst>
              <a:path w="18288000" h="7315200">
                <a:moveTo>
                  <a:pt x="0" y="0"/>
                </a:moveTo>
                <a:lnTo>
                  <a:pt x="18288000" y="0"/>
                </a:lnTo>
                <a:lnTo>
                  <a:pt x="182880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403726" y="495300"/>
            <a:ext cx="7480548" cy="64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YÖNTEM VE TEKNİKLER</a:t>
            </a:r>
          </a:p>
        </p:txBody>
      </p:sp>
      <p:sp>
        <p:nvSpPr>
          <p:cNvPr id="5" name="Freeform 5"/>
          <p:cNvSpPr/>
          <p:nvPr/>
        </p:nvSpPr>
        <p:spPr>
          <a:xfrm>
            <a:off x="1066800" y="1399996"/>
            <a:ext cx="15659100" cy="7487007"/>
          </a:xfrm>
          <a:custGeom>
            <a:avLst/>
            <a:gdLst/>
            <a:ahLst/>
            <a:cxnLst/>
            <a:rect l="l" t="t" r="r" b="b"/>
            <a:pathLst>
              <a:path w="15659100" h="7487007">
                <a:moveTo>
                  <a:pt x="0" y="0"/>
                </a:moveTo>
                <a:lnTo>
                  <a:pt x="15659100" y="0"/>
                </a:lnTo>
                <a:lnTo>
                  <a:pt x="15659100" y="7487007"/>
                </a:lnTo>
                <a:lnTo>
                  <a:pt x="0" y="7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9628904" y="2547535"/>
            <a:ext cx="7630396" cy="790487"/>
          </a:xfrm>
          <a:custGeom>
            <a:avLst/>
            <a:gdLst/>
            <a:ahLst/>
            <a:cxnLst/>
            <a:rect l="l" t="t" r="r" b="b"/>
            <a:pathLst>
              <a:path w="7630396" h="790487">
                <a:moveTo>
                  <a:pt x="0" y="0"/>
                </a:moveTo>
                <a:lnTo>
                  <a:pt x="7630396" y="0"/>
                </a:lnTo>
                <a:lnTo>
                  <a:pt x="7630396" y="790487"/>
                </a:lnTo>
                <a:lnTo>
                  <a:pt x="0" y="790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5203704" y="5349547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66446" y="1574472"/>
            <a:ext cx="2649493" cy="2736613"/>
          </a:xfrm>
          <a:custGeom>
            <a:avLst/>
            <a:gdLst/>
            <a:ahLst/>
            <a:cxnLst/>
            <a:rect l="l" t="t" r="r" b="b"/>
            <a:pathLst>
              <a:path w="2649493" h="2736613">
                <a:moveTo>
                  <a:pt x="0" y="0"/>
                </a:moveTo>
                <a:lnTo>
                  <a:pt x="2649493" y="0"/>
                </a:lnTo>
                <a:lnTo>
                  <a:pt x="2649493" y="2736613"/>
                </a:lnTo>
                <a:lnTo>
                  <a:pt x="0" y="2736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10298" y="4577595"/>
            <a:ext cx="3466394" cy="3466394"/>
          </a:xfrm>
          <a:custGeom>
            <a:avLst/>
            <a:gdLst/>
            <a:ahLst/>
            <a:cxnLst/>
            <a:rect l="l" t="t" r="r" b="b"/>
            <a:pathLst>
              <a:path w="3466394" h="3466394">
                <a:moveTo>
                  <a:pt x="0" y="0"/>
                </a:moveTo>
                <a:lnTo>
                  <a:pt x="3466394" y="0"/>
                </a:lnTo>
                <a:lnTo>
                  <a:pt x="3466394" y="3466393"/>
                </a:lnTo>
                <a:lnTo>
                  <a:pt x="0" y="3466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7695" y="6764388"/>
            <a:ext cx="6181117" cy="1849902"/>
          </a:xfrm>
          <a:custGeom>
            <a:avLst/>
            <a:gdLst/>
            <a:ahLst/>
            <a:cxnLst/>
            <a:rect l="l" t="t" r="r" b="b"/>
            <a:pathLst>
              <a:path w="6181117" h="1849902">
                <a:moveTo>
                  <a:pt x="0" y="0"/>
                </a:moveTo>
                <a:lnTo>
                  <a:pt x="6181117" y="0"/>
                </a:lnTo>
                <a:lnTo>
                  <a:pt x="6181117" y="1849902"/>
                </a:lnTo>
                <a:lnTo>
                  <a:pt x="0" y="18499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046" b="-704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25087" y="5938088"/>
            <a:ext cx="4946332" cy="37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2"/>
              </a:lnSpc>
              <a:spcBef>
                <a:spcPct val="0"/>
              </a:spcBef>
            </a:pPr>
            <a:r>
              <a:rPr lang="en-US" sz="220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Modellerin Acc ve F1 skor değerleri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22302" y="8233568"/>
            <a:ext cx="3643600" cy="380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6"/>
              </a:lnSpc>
              <a:spcBef>
                <a:spcPct val="0"/>
              </a:spcBef>
            </a:pPr>
            <a:r>
              <a:rPr lang="en-US" sz="227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Senaryo bazlı Personalar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11308" y="625258"/>
            <a:ext cx="12065384" cy="67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MODEL EĞİTİMİ VE DEĞERLENDİRME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57414" y="4539495"/>
            <a:ext cx="3867557" cy="364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BERT base Turkish uncased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74079" cy="10335419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496529" y="715518"/>
            <a:ext cx="3467100" cy="64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SONUÇLAR</a:t>
            </a:r>
          </a:p>
        </p:txBody>
      </p:sp>
      <p:sp>
        <p:nvSpPr>
          <p:cNvPr id="5" name="Freeform 5"/>
          <p:cNvSpPr/>
          <p:nvPr/>
        </p:nvSpPr>
        <p:spPr>
          <a:xfrm>
            <a:off x="2500319" y="2307897"/>
            <a:ext cx="4262804" cy="4262804"/>
          </a:xfrm>
          <a:custGeom>
            <a:avLst/>
            <a:gdLst/>
            <a:ahLst/>
            <a:cxnLst/>
            <a:rect l="l" t="t" r="r" b="b"/>
            <a:pathLst>
              <a:path w="4262804" h="4262804">
                <a:moveTo>
                  <a:pt x="0" y="0"/>
                </a:moveTo>
                <a:lnTo>
                  <a:pt x="4262804" y="0"/>
                </a:lnTo>
                <a:lnTo>
                  <a:pt x="4262804" y="4262805"/>
                </a:lnTo>
                <a:lnTo>
                  <a:pt x="0" y="426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50812" y="3931801"/>
            <a:ext cx="1777861" cy="1014997"/>
          </a:xfrm>
          <a:custGeom>
            <a:avLst/>
            <a:gdLst/>
            <a:ahLst/>
            <a:cxnLst/>
            <a:rect l="l" t="t" r="r" b="b"/>
            <a:pathLst>
              <a:path w="1777861" h="1014997">
                <a:moveTo>
                  <a:pt x="0" y="0"/>
                </a:moveTo>
                <a:lnTo>
                  <a:pt x="1777862" y="0"/>
                </a:lnTo>
                <a:lnTo>
                  <a:pt x="1777862" y="1014997"/>
                </a:lnTo>
                <a:lnTo>
                  <a:pt x="0" y="10149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00319" y="6864678"/>
            <a:ext cx="4262804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73" spc="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Yeni Türkçe  Veri Seti</a:t>
            </a:r>
          </a:p>
        </p:txBody>
      </p:sp>
      <p:sp>
        <p:nvSpPr>
          <p:cNvPr id="8" name="Freeform 8"/>
          <p:cNvSpPr/>
          <p:nvPr/>
        </p:nvSpPr>
        <p:spPr>
          <a:xfrm>
            <a:off x="9230079" y="1100119"/>
            <a:ext cx="5770544" cy="5770544"/>
          </a:xfrm>
          <a:custGeom>
            <a:avLst/>
            <a:gdLst/>
            <a:ahLst/>
            <a:cxnLst/>
            <a:rect l="l" t="t" r="r" b="b"/>
            <a:pathLst>
              <a:path w="5770544" h="5770544">
                <a:moveTo>
                  <a:pt x="0" y="0"/>
                </a:moveTo>
                <a:lnTo>
                  <a:pt x="5770544" y="0"/>
                </a:lnTo>
                <a:lnTo>
                  <a:pt x="5770544" y="5770544"/>
                </a:lnTo>
                <a:lnTo>
                  <a:pt x="0" y="5770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72046" y="6474092"/>
            <a:ext cx="608624" cy="608624"/>
          </a:xfrm>
          <a:custGeom>
            <a:avLst/>
            <a:gdLst/>
            <a:ahLst/>
            <a:cxnLst/>
            <a:rect l="l" t="t" r="r" b="b"/>
            <a:pathLst>
              <a:path w="608624" h="608624">
                <a:moveTo>
                  <a:pt x="0" y="0"/>
                </a:moveTo>
                <a:lnTo>
                  <a:pt x="608624" y="0"/>
                </a:lnTo>
                <a:lnTo>
                  <a:pt x="608624" y="608624"/>
                </a:lnTo>
                <a:lnTo>
                  <a:pt x="0" y="6086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68919" y="7469232"/>
            <a:ext cx="611751" cy="623440"/>
          </a:xfrm>
          <a:custGeom>
            <a:avLst/>
            <a:gdLst/>
            <a:ahLst/>
            <a:cxnLst/>
            <a:rect l="l" t="t" r="r" b="b"/>
            <a:pathLst>
              <a:path w="611751" h="623440">
                <a:moveTo>
                  <a:pt x="0" y="0"/>
                </a:moveTo>
                <a:lnTo>
                  <a:pt x="611751" y="0"/>
                </a:lnTo>
                <a:lnTo>
                  <a:pt x="611751" y="623440"/>
                </a:lnTo>
                <a:lnTo>
                  <a:pt x="0" y="623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765780" y="6464567"/>
            <a:ext cx="5188840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673" spc="3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Psikolojik farkındalık</a:t>
            </a:r>
          </a:p>
          <a:p>
            <a:pPr algn="ctr">
              <a:lnSpc>
                <a:spcPts val="4408"/>
              </a:lnSpc>
            </a:pPr>
            <a:endParaRPr lang="en-US" sz="3673" spc="33">
              <a:solidFill>
                <a:srgbClr val="000000"/>
              </a:solidFill>
              <a:latin typeface="TT Rounds Condensed Bold"/>
              <a:ea typeface="TT Rounds Condensed Bold"/>
              <a:cs typeface="TT Rounds Condensed Bold"/>
              <a:sym typeface="TT Rounds Condensed Bold"/>
            </a:endParaRPr>
          </a:p>
          <a:p>
            <a:pPr algn="ctr">
              <a:lnSpc>
                <a:spcPts val="4408"/>
              </a:lnSpc>
              <a:spcBef>
                <a:spcPct val="0"/>
              </a:spcBef>
            </a:pPr>
            <a:r>
              <a:rPr lang="en-US" sz="3673" spc="34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Psikolojik terapi çekincesi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0951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400800" y="571500"/>
            <a:ext cx="7061634" cy="649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</a:pPr>
            <a:r>
              <a:rPr lang="en-US" sz="3598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PROJE YOL HARİTASI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7491482" y="-1650346"/>
            <a:ext cx="3496090" cy="12186270"/>
            <a:chOff x="0" y="0"/>
            <a:chExt cx="4661454" cy="16248361"/>
          </a:xfrm>
        </p:grpSpPr>
        <p:sp>
          <p:nvSpPr>
            <p:cNvPr id="6" name="Freeform 6"/>
            <p:cNvSpPr/>
            <p:nvPr/>
          </p:nvSpPr>
          <p:spPr>
            <a:xfrm flipH="1">
              <a:off x="85794" y="0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4053997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0" y="0"/>
                  </a:moveTo>
                  <a:lnTo>
                    <a:pt x="4575660" y="0"/>
                  </a:lnTo>
                  <a:lnTo>
                    <a:pt x="4575660" y="4256799"/>
                  </a:lnTo>
                  <a:lnTo>
                    <a:pt x="0" y="4256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85794" y="8010518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11991562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0" y="0"/>
                  </a:moveTo>
                  <a:lnTo>
                    <a:pt x="4575660" y="0"/>
                  </a:lnTo>
                  <a:lnTo>
                    <a:pt x="4575660" y="4256799"/>
                  </a:lnTo>
                  <a:lnTo>
                    <a:pt x="0" y="4256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5184923" y="4128497"/>
            <a:ext cx="1932857" cy="1297700"/>
            <a:chOff x="0" y="0"/>
            <a:chExt cx="2577142" cy="1730266"/>
          </a:xfrm>
        </p:grpSpPr>
        <p:sp>
          <p:nvSpPr>
            <p:cNvPr id="11" name="Freeform 11"/>
            <p:cNvSpPr/>
            <p:nvPr/>
          </p:nvSpPr>
          <p:spPr>
            <a:xfrm rot="5318660">
              <a:off x="453231" y="-404030"/>
              <a:ext cx="1670680" cy="2538327"/>
            </a:xfrm>
            <a:custGeom>
              <a:avLst/>
              <a:gdLst/>
              <a:ahLst/>
              <a:cxnLst/>
              <a:rect l="l" t="t" r="r" b="b"/>
              <a:pathLst>
                <a:path w="1670680" h="2538327">
                  <a:moveTo>
                    <a:pt x="0" y="0"/>
                  </a:moveTo>
                  <a:lnTo>
                    <a:pt x="1670680" y="0"/>
                  </a:lnTo>
                  <a:lnTo>
                    <a:pt x="1670680" y="2538326"/>
                  </a:lnTo>
                  <a:lnTo>
                    <a:pt x="0" y="2538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>
              <a:off x="1084280" y="220848"/>
              <a:ext cx="1288571" cy="128857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77"/>
                  </a:lnSpc>
                </a:pPr>
                <a:endParaRPr/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-5400000">
            <a:off x="11436654" y="4287365"/>
            <a:ext cx="1958715" cy="1315061"/>
            <a:chOff x="0" y="0"/>
            <a:chExt cx="2611620" cy="1753414"/>
          </a:xfrm>
        </p:grpSpPr>
        <p:sp>
          <p:nvSpPr>
            <p:cNvPr id="16" name="Freeform 16"/>
            <p:cNvSpPr/>
            <p:nvPr/>
          </p:nvSpPr>
          <p:spPr>
            <a:xfrm rot="5318660">
              <a:off x="459294" y="-409436"/>
              <a:ext cx="1693031" cy="2572285"/>
            </a:xfrm>
            <a:custGeom>
              <a:avLst/>
              <a:gdLst/>
              <a:ahLst/>
              <a:cxnLst/>
              <a:rect l="l" t="t" r="r" b="b"/>
              <a:pathLst>
                <a:path w="1693031" h="2572285">
                  <a:moveTo>
                    <a:pt x="0" y="0"/>
                  </a:moveTo>
                  <a:lnTo>
                    <a:pt x="1693032" y="0"/>
                  </a:lnTo>
                  <a:lnTo>
                    <a:pt x="1693032" y="2572286"/>
                  </a:lnTo>
                  <a:lnTo>
                    <a:pt x="0" y="2572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1098786" y="223802"/>
              <a:ext cx="1305810" cy="130581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77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 rot="-5400000">
            <a:off x="13848197" y="5181184"/>
            <a:ext cx="953256" cy="9532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1787" tIns="51787" rIns="51787" bIns="51787" rtlCol="0" anchor="ctr"/>
            <a:lstStyle/>
            <a:p>
              <a:pPr algn="ctr">
                <a:lnSpc>
                  <a:spcPts val="77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8460660" y="2741356"/>
            <a:ext cx="1934677" cy="1298922"/>
            <a:chOff x="0" y="0"/>
            <a:chExt cx="2579569" cy="1731896"/>
          </a:xfrm>
        </p:grpSpPr>
        <p:sp>
          <p:nvSpPr>
            <p:cNvPr id="24" name="Freeform 24"/>
            <p:cNvSpPr/>
            <p:nvPr/>
          </p:nvSpPr>
          <p:spPr>
            <a:xfrm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l="l" t="t" r="r" b="b"/>
              <a:pathLst>
                <a:path w="1672254" h="2540717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5" name="Group 25"/>
            <p:cNvGrpSpPr/>
            <p:nvPr/>
          </p:nvGrpSpPr>
          <p:grpSpPr>
            <a:xfrm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77"/>
                  </a:lnSpc>
                </a:pPr>
                <a:endParaRPr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4523942" y="6169267"/>
            <a:ext cx="3254818" cy="272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legreya Sans Heavy"/>
                <a:ea typeface="Alegreya Sans Heavy"/>
                <a:cs typeface="Alegreya Sans Heavy"/>
                <a:sym typeface="Alegreya Sans Heavy"/>
              </a:rPr>
              <a:t>• Veri Zenginleştirme Çalışmaları</a:t>
            </a:r>
          </a:p>
          <a:p>
            <a:pPr algn="ctr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Alegreya Sans Heavy"/>
              <a:ea typeface="Alegreya Sans Heavy"/>
              <a:cs typeface="Alegreya Sans Heavy"/>
              <a:sym typeface="Alegreya Sans Heavy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648206" y="3972234"/>
            <a:ext cx="1006289" cy="97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5"/>
              </a:lnSpc>
            </a:pPr>
            <a:r>
              <a:rPr lang="en-US" sz="5132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09851" y="5217401"/>
            <a:ext cx="3264229" cy="205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legreya Sans Heavy"/>
                <a:ea typeface="Alegreya Sans Heavy"/>
                <a:cs typeface="Alegreya Sans Heavy"/>
                <a:sym typeface="Alegreya Sans Heavy"/>
              </a:rPr>
              <a:t>• Ses ve Görüntü Tabanlı Modeller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06136" y="4039899"/>
            <a:ext cx="1019752" cy="99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sz="5200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24380" y="2480864"/>
            <a:ext cx="1007237" cy="9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2"/>
              </a:lnSpc>
            </a:pPr>
            <a:r>
              <a:rPr lang="en-US" sz="5137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74079" y="6502642"/>
            <a:ext cx="3254818" cy="205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legreya Sans Heavy"/>
                <a:ea typeface="Alegreya Sans Heavy"/>
                <a:cs typeface="Alegreya Sans Heavy"/>
                <a:sym typeface="Alegreya Sans Heavy"/>
              </a:rPr>
              <a:t>• Klinik işbirlikleri</a:t>
            </a:r>
          </a:p>
          <a:p>
            <a:pPr algn="ctr">
              <a:lnSpc>
                <a:spcPts val="5319"/>
              </a:lnSpc>
            </a:pPr>
            <a:endParaRPr lang="en-US" sz="3799">
              <a:solidFill>
                <a:srgbClr val="000000"/>
              </a:solidFill>
              <a:latin typeface="Alegreya Sans Heavy"/>
              <a:ea typeface="Alegreya Sans Heavy"/>
              <a:cs typeface="Alegreya Sans Heavy"/>
              <a:sym typeface="Alegreya Sans Heav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229</Words>
  <Application>Microsoft Office PowerPoint</Application>
  <PresentationFormat>Özel</PresentationFormat>
  <Paragraphs>69</Paragraphs>
  <Slides>13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24" baseType="lpstr">
      <vt:lpstr>Garet Bold</vt:lpstr>
      <vt:lpstr>TT Rounds Condensed</vt:lpstr>
      <vt:lpstr>Garet</vt:lpstr>
      <vt:lpstr>Caladea</vt:lpstr>
      <vt:lpstr>Arial</vt:lpstr>
      <vt:lpstr>TT Rounds Condensed Bold</vt:lpstr>
      <vt:lpstr>Calibri</vt:lpstr>
      <vt:lpstr>Funtastic</vt:lpstr>
      <vt:lpstr>HK Modular</vt:lpstr>
      <vt:lpstr>Alegreya Sans Heavy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TDDİ Final Sunum Şablonu.pptx</dc:title>
  <cp:lastModifiedBy>Ahmet AKAY</cp:lastModifiedBy>
  <cp:revision>5</cp:revision>
  <dcterms:created xsi:type="dcterms:W3CDTF">2006-08-16T00:00:00Z</dcterms:created>
  <dcterms:modified xsi:type="dcterms:W3CDTF">2024-08-09T09:10:49Z</dcterms:modified>
  <dc:identifier>DAGNQ6IF0O4</dc:identifier>
</cp:coreProperties>
</file>